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CB588-83CD-4D30-8FB9-231FDAEC9EDB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32631-B0CD-4CF8-B1E2-E171997DFA46}" type="slidenum">
              <a:rPr lang="be-BY" smtClean="0"/>
              <a:pPr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32631-B0CD-4CF8-B1E2-E171997DFA46}" type="slidenum">
              <a:rPr lang="be-BY" smtClean="0"/>
              <a:pPr/>
              <a:t>24</a:t>
            </a:fld>
            <a:endParaRPr lang="be-B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0996BA-4BA7-45BF-B96C-44526A95B1B4}" type="datetimeFigureOut">
              <a:rPr lang="be-BY" smtClean="0"/>
              <a:pPr/>
              <a:t>28.05.2013</a:t>
            </a:fld>
            <a:endParaRPr lang="be-BY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D668BD-F07C-483A-A416-0F76C9307A36}" type="slidenum">
              <a:rPr lang="be-BY" smtClean="0"/>
              <a:pPr/>
              <a:t>‹#›</a:t>
            </a:fld>
            <a:endParaRPr lang="be-BY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766" y="1571612"/>
            <a:ext cx="877723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Пыльные и снежные </a:t>
            </a:r>
          </a:p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БУРИ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9a7a5471ebb6b88f93e1c68c8ab3f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376" cy="5781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0298" y="614364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Пыльная буря в Аризоне, июль 2011 год</a:t>
            </a:r>
            <a:endParaRPr lang="be-BY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ыльная-буря-8-960x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97" y="500042"/>
            <a:ext cx="8910951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81439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Пыльным бурям подвержено несколько </a:t>
            </a:r>
            <a:r>
              <a:rPr lang="ru-RU" dirty="0" smtClean="0"/>
              <a:t>областей </a:t>
            </a:r>
            <a:r>
              <a:rPr lang="ru-RU" dirty="0"/>
              <a:t>Земли. Одной из таких областей является центральная и западная часть Сахары. </a:t>
            </a:r>
            <a:r>
              <a:rPr lang="ru-RU" dirty="0" smtClean="0"/>
              <a:t>Расположенной </a:t>
            </a:r>
            <a:r>
              <a:rPr lang="ru-RU" dirty="0"/>
              <a:t>к югу от Сахары области, называемой Сахель, угрожает наступление пустыни. </a:t>
            </a:r>
            <a:r>
              <a:rPr lang="ru-RU" dirty="0" smtClean="0"/>
              <a:t>Пыльные </a:t>
            </a:r>
            <a:r>
              <a:rPr lang="ru-RU" dirty="0"/>
              <a:t>бури, словно передовые дозоры пустыни, засыпают здесь песком и пылью растительный покров. Словно вуаль, длиной до 2500 км и шириной 600 км, пыль проникает даже в воздушное пространство над Атлантическим океаном. </a:t>
            </a:r>
            <a:endParaRPr lang="en-US" dirty="0" smtClean="0"/>
          </a:p>
          <a:p>
            <a:r>
              <a:rPr lang="ru-RU" dirty="0"/>
              <a:t>Другой </a:t>
            </a:r>
            <a:r>
              <a:rPr lang="ru-RU" dirty="0" smtClean="0"/>
              <a:t>значи</a:t>
            </a:r>
            <a:r>
              <a:rPr lang="ru-RU" dirty="0"/>
              <a:t>т</a:t>
            </a:r>
            <a:r>
              <a:rPr lang="ru-RU" dirty="0" smtClean="0"/>
              <a:t>ельной </a:t>
            </a:r>
            <a:r>
              <a:rPr lang="ru-RU" dirty="0"/>
              <a:t>областью распространения пыльных бурь является Северная Африка, затем идет Судан. В большой мере им подвержены страны Аравийского полуострова и соседние с ними Ирак и Сирия. Там пыльные бури налетают главным образом с северо-запада и носят арабское имя хамсин или шамаль. По </a:t>
            </a:r>
            <a:r>
              <a:rPr lang="ru-RU" dirty="0" smtClean="0"/>
              <a:t>статистическим </a:t>
            </a:r>
            <a:r>
              <a:rPr lang="ru-RU" dirty="0"/>
              <a:t>данным, в Багдаде ежегодно бывает 15 дней с пыльными бурями, в Южном Кувейте число таких дней достигает 18. От пыльных бурь страдает и Поволжье, и северные </a:t>
            </a:r>
            <a:r>
              <a:rPr lang="ru-RU" dirty="0" smtClean="0"/>
              <a:t>предгорья </a:t>
            </a:r>
            <a:r>
              <a:rPr lang="ru-RU" dirty="0"/>
              <a:t>Кавказа. В особенно сухие годы в атмосферу проникает огромное количество пыли, которая оседает даже на территории Украины. Пыльные бури случаются и в пустынях Средней Азии, и на Лёссовом плато Китая.</a:t>
            </a:r>
            <a:endParaRPr lang="be-BY" dirty="0"/>
          </a:p>
          <a:p>
            <a:endParaRPr lang="be-BY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642918"/>
            <a:ext cx="7786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Метеорологические станции стран, </a:t>
            </a:r>
            <a:r>
              <a:rPr lang="ru-RU" dirty="0" smtClean="0"/>
              <a:t>подверженных </a:t>
            </a:r>
            <a:r>
              <a:rPr lang="ru-RU" dirty="0"/>
              <a:t>пыльным бурям, о возможности их возникновения предупреждают в своих сводках. Как правило, пыльные бури происходят при неустойчивой погоде, при прохождении </a:t>
            </a:r>
            <a:r>
              <a:rPr lang="ru-RU" dirty="0" smtClean="0"/>
              <a:t>атмосферных </a:t>
            </a:r>
            <a:r>
              <a:rPr lang="ru-RU" dirty="0"/>
              <a:t>фронтов. Пустыня как бы </a:t>
            </a:r>
            <a:r>
              <a:rPr lang="ru-RU" dirty="0" smtClean="0"/>
              <a:t>предупреждает </a:t>
            </a:r>
            <a:r>
              <a:rPr lang="ru-RU" dirty="0"/>
              <a:t>о надвигающейся пыльной буре. Сначала спасаются бегством животные, всегда в </a:t>
            </a:r>
            <a:r>
              <a:rPr lang="ru-RU" dirty="0" smtClean="0"/>
              <a:t>противоположном </a:t>
            </a:r>
            <a:r>
              <a:rPr lang="ru-RU" dirty="0"/>
              <a:t>от бури направлении, затем у </a:t>
            </a:r>
            <a:r>
              <a:rPr lang="ru-RU" dirty="0" smtClean="0"/>
              <a:t>горизонта </a:t>
            </a:r>
            <a:r>
              <a:rPr lang="ru-RU" dirty="0"/>
              <a:t>появляется черная полоса, которая ширится на глазах. За несколько десятков минут она затягивает весь небосвод. Внутри бури видимость ничтожна. Ощущается резкое понижение температуры, приблизительно на 10°С, а за несколько минут до бури обычно начинается </a:t>
            </a:r>
            <a:r>
              <a:rPr lang="ru-RU" dirty="0" smtClean="0"/>
              <a:t>дождь.</a:t>
            </a:r>
          </a:p>
          <a:p>
            <a:r>
              <a:rPr lang="ru-RU" dirty="0">
                <a:solidFill>
                  <a:schemeClr val="bg1"/>
                </a:solidFill>
              </a:rPr>
              <a:t>Правила пустыни таковы:</a:t>
            </a:r>
            <a:r>
              <a:rPr lang="ru-RU" dirty="0"/>
              <a:t> находясь в </a:t>
            </a:r>
            <a:r>
              <a:rPr lang="ru-RU" dirty="0" smtClean="0"/>
              <a:t>автомобиле</a:t>
            </a:r>
            <a:r>
              <a:rPr lang="ru-RU" dirty="0"/>
              <a:t>, закрой окна и оставайся внутри машины. Если ты без автомобиля, подыщи заветренное место, прикрой голову платком, ложись на живот, лицом к земле. Если </a:t>
            </a:r>
            <a:r>
              <a:rPr lang="ru-RU" dirty="0" smtClean="0"/>
              <a:t>поблизости </a:t>
            </a:r>
            <a:r>
              <a:rPr lang="ru-RU" dirty="0"/>
              <a:t>нет укрытия, ложись головой в </a:t>
            </a:r>
            <a:r>
              <a:rPr lang="ru-RU" dirty="0" smtClean="0"/>
              <a:t>направлении</a:t>
            </a:r>
            <a:r>
              <a:rPr lang="ru-RU" dirty="0"/>
              <a:t>, противоположном ветру, лицом к земле. Главное сохранять спокойствие, пыльная буря не представляет смертельной опасности.</a:t>
            </a:r>
            <a:endParaRPr lang="be-BY" dirty="0"/>
          </a:p>
          <a:p>
            <a:endParaRPr lang="be-BY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r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00" cy="5705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607220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Ирак</a:t>
            </a:r>
            <a:endParaRPr lang="be-BY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0846" y="285728"/>
            <a:ext cx="3750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Снежные лавины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214422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Характеризуются </a:t>
            </a:r>
            <a:r>
              <a:rPr lang="ru-RU" dirty="0"/>
              <a:t>значительными скоростями ветра, что способствует зимой перемещению по воздуху огромных масс снега. Их продолжительность колеблется от нескольких часов до нескольких суток. Имеют сравнительно узкую полосу действия (до нескольких десятков километров). </a:t>
            </a:r>
            <a:endParaRPr lang="be-BY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valanch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14290"/>
            <a:ext cx="5929354" cy="637908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857232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В период первой мировой войны в Тироле в декабре 1916 года под лавинами погибло несколько тысяч солдат. Во время «золотой лихорадки» на западе Америки в 1860—1910 годах неоднократно случалось, что лавины засыпали лагеря золотоискателей и приводили к гибели десятков людей. Одна из наиболее крупных катастроф такого рода произошла в 1911 году в Веллингтоне в штате Вашингтон (США), когда лавина погребла три поезда. При этом погибли 120 человек.</a:t>
            </a:r>
          </a:p>
          <a:p>
            <a:endParaRPr lang="be-BY" dirty="0"/>
          </a:p>
        </p:txBody>
      </p:sp>
      <p:pic>
        <p:nvPicPr>
          <p:cNvPr id="5" name="Рисунок 4" descr="250px-Avalanche_on_Eve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928934"/>
            <a:ext cx="4572795" cy="34204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14290"/>
            <a:ext cx="51146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Происхождение лавины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Picture 4" descr="lavina1сх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7217" y="785794"/>
            <a:ext cx="2774387" cy="5786478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3143240" y="785794"/>
            <a:ext cx="5357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Причины схода снежной лавины</a:t>
            </a:r>
            <a:r>
              <a:rPr lang="ru-RU" dirty="0" smtClean="0"/>
              <a:t> : </a:t>
            </a:r>
          </a:p>
          <a:p>
            <a:pPr algn="just">
              <a:buFontTx/>
              <a:buChar char="•"/>
            </a:pPr>
            <a:r>
              <a:rPr lang="ru-RU" dirty="0" smtClean="0"/>
              <a:t>длительный снегопад, </a:t>
            </a:r>
          </a:p>
          <a:p>
            <a:pPr algn="just">
              <a:buFontTx/>
              <a:buChar char="•"/>
            </a:pPr>
            <a:r>
              <a:rPr lang="ru-RU" dirty="0" smtClean="0"/>
              <a:t>интенсивное таяние снега, </a:t>
            </a:r>
          </a:p>
          <a:p>
            <a:pPr algn="just">
              <a:buFontTx/>
              <a:buChar char="•"/>
            </a:pPr>
            <a:r>
              <a:rPr lang="ru-RU" dirty="0" smtClean="0"/>
              <a:t>землетрясение, </a:t>
            </a:r>
          </a:p>
          <a:p>
            <a:pPr algn="just">
              <a:buFontTx/>
              <a:buChar char="•"/>
            </a:pPr>
            <a:r>
              <a:rPr lang="ru-RU" dirty="0" smtClean="0"/>
              <a:t>взрывы вызывающие сотрясение горных склонов и колебания воздушной среды</a:t>
            </a:r>
          </a:p>
          <a:p>
            <a:pPr algn="just">
              <a:buFontTx/>
              <a:buChar char="•"/>
            </a:pPr>
            <a:r>
              <a:rPr lang="ru-RU" dirty="0" smtClean="0"/>
              <a:t>  деятельность людей,</a:t>
            </a:r>
            <a:endParaRPr lang="be-BY" dirty="0"/>
          </a:p>
        </p:txBody>
      </p:sp>
      <p:pic>
        <p:nvPicPr>
          <p:cNvPr id="7" name="Picture 6" descr="лыж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928934"/>
            <a:ext cx="2286016" cy="2188597"/>
          </a:xfrm>
          <a:prstGeom prst="rect">
            <a:avLst/>
          </a:prstGeom>
          <a:noFill/>
        </p:spPr>
      </p:pic>
      <p:pic>
        <p:nvPicPr>
          <p:cNvPr id="8" name="Picture 7" descr="лыжник и лав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7" y="3778408"/>
            <a:ext cx="3306768" cy="2738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14356"/>
            <a:ext cx="75009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/>
              <a:t>Различают два основных типа лавин: лавины пылевые и пластовые.</a:t>
            </a:r>
          </a:p>
          <a:p>
            <a:r>
              <a:rPr lang="be-BY" b="1" dirty="0" smtClean="0">
                <a:solidFill>
                  <a:schemeClr val="bg1"/>
                </a:solidFill>
              </a:rPr>
              <a:t>Лавины пылевые</a:t>
            </a:r>
            <a:r>
              <a:rPr lang="be-BY" dirty="0" smtClean="0">
                <a:solidFill>
                  <a:schemeClr val="bg1"/>
                </a:solidFill>
              </a:rPr>
              <a:t> </a:t>
            </a:r>
            <a:r>
              <a:rPr lang="be-BY" dirty="0" smtClean="0"/>
              <a:t>образуются бесформенной смесью снежной пыли. Между смещающимся снегом и подстилающим нет плоскости скольжения. Снизу добавляется все новый и новый снег, и лавина растет. Такие лавины часто возникают в одном месте или на ограниченном участке. </a:t>
            </a:r>
          </a:p>
          <a:p>
            <a:r>
              <a:rPr lang="be-BY" b="1" dirty="0" smtClean="0">
                <a:solidFill>
                  <a:schemeClr val="bg1"/>
                </a:solidFill>
              </a:rPr>
              <a:t>Лавины пластовые</a:t>
            </a:r>
            <a:r>
              <a:rPr lang="be-BY" dirty="0" smtClean="0">
                <a:solidFill>
                  <a:schemeClr val="bg1"/>
                </a:solidFill>
              </a:rPr>
              <a:t> </a:t>
            </a:r>
            <a:r>
              <a:rPr lang="be-BY" dirty="0" smtClean="0"/>
              <a:t>отделены плоскостью скольжения от основания. Они возникают, как и оползни, вдоль зоны отрыва и оползают в виде пласта как по нижележащим более старым напластованиям снега, так и по коренному склону. Лавины пластовые более опасны, чем пылевые.</a:t>
            </a:r>
          </a:p>
          <a:p>
            <a:r>
              <a:rPr lang="be-BY" dirty="0" smtClean="0"/>
              <a:t>По своей форме лавины также делятся на два вида: </a:t>
            </a:r>
          </a:p>
          <a:p>
            <a:pPr>
              <a:buFont typeface="Arial" pitchFamily="34" charset="0"/>
              <a:buChar char="•"/>
            </a:pPr>
            <a:r>
              <a:rPr lang="be-BY" dirty="0" smtClean="0"/>
              <a:t>лотковые лавины, скатывающиеся по ложбинам и ущельям</a:t>
            </a:r>
          </a:p>
          <a:p>
            <a:pPr>
              <a:buFont typeface="Arial" pitchFamily="34" charset="0"/>
              <a:buChar char="•"/>
            </a:pPr>
            <a:r>
              <a:rPr lang="be-BY" dirty="0" smtClean="0"/>
              <a:t>плоские осовы, смещающиеся по ровной поверхности.</a:t>
            </a:r>
          </a:p>
          <a:p>
            <a:r>
              <a:rPr lang="be-BY" dirty="0" smtClean="0"/>
              <a:t>По величине лавины делятся на: </a:t>
            </a:r>
          </a:p>
          <a:p>
            <a:pPr>
              <a:buFont typeface="Arial" pitchFamily="34" charset="0"/>
              <a:buChar char="•"/>
            </a:pPr>
            <a:r>
              <a:rPr lang="be-BY" dirty="0" smtClean="0"/>
              <a:t>большие, </a:t>
            </a:r>
          </a:p>
          <a:p>
            <a:pPr>
              <a:buFont typeface="Arial" pitchFamily="34" charset="0"/>
              <a:buChar char="•"/>
            </a:pPr>
            <a:r>
              <a:rPr lang="be-BY" dirty="0" smtClean="0"/>
              <a:t>средние, </a:t>
            </a:r>
          </a:p>
          <a:p>
            <a:pPr>
              <a:buFont typeface="Arial" pitchFamily="34" charset="0"/>
              <a:buChar char="•"/>
            </a:pPr>
            <a:r>
              <a:rPr lang="be-BY" dirty="0" smtClean="0"/>
              <a:t>малые.</a:t>
            </a:r>
          </a:p>
          <a:p>
            <a:endParaRPr lang="be-BY" dirty="0" smtClean="0"/>
          </a:p>
          <a:p>
            <a:endParaRPr lang="be-BY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00042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Буря</a:t>
            </a:r>
            <a:r>
              <a:rPr lang="ru-RU" dirty="0"/>
              <a:t> — очень сильный ветер, а также большое волнение на море, разрушениям и опустошениям на суше, к которым он приводит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/>
              <a:t>Бури бывают:</a:t>
            </a:r>
            <a:endParaRPr lang="ru-RU" dirty="0"/>
          </a:p>
          <a:p>
            <a:r>
              <a:rPr lang="ru-RU" dirty="0"/>
              <a:t> - шквальные;</a:t>
            </a:r>
          </a:p>
          <a:p>
            <a:r>
              <a:rPr lang="ru-RU" dirty="0"/>
              <a:t> - пыльные (песчаные);</a:t>
            </a:r>
          </a:p>
          <a:p>
            <a:r>
              <a:rPr lang="ru-RU" dirty="0"/>
              <a:t> - беспыльные;</a:t>
            </a:r>
          </a:p>
          <a:p>
            <a:r>
              <a:rPr lang="ru-RU" dirty="0"/>
              <a:t> - снежные.</a:t>
            </a:r>
          </a:p>
          <a:p>
            <a:endParaRPr lang="be-BY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диагр смер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6229960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285728"/>
            <a:ext cx="24136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Кто гибнет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928670"/>
            <a:ext cx="2357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Статистика жертв белой смерти утверждает, что почти половина их гибнет под </a:t>
            </a:r>
            <a:r>
              <a:rPr lang="ru-RU" b="1" dirty="0" smtClean="0"/>
              <a:t>небольшими </a:t>
            </a:r>
            <a:r>
              <a:rPr lang="ru-RU" dirty="0" smtClean="0"/>
              <a:t>лавинами, которые проходят путь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/>
              <a:t>не более 200</a:t>
            </a:r>
            <a:r>
              <a:rPr lang="ru-RU" dirty="0" smtClean="0"/>
              <a:t> метров. </a:t>
            </a:r>
          </a:p>
          <a:p>
            <a:endParaRPr lang="be-BY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285728"/>
            <a:ext cx="31584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Что надо знать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928670"/>
            <a:ext cx="292895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Лавиноопасное время</a:t>
            </a:r>
            <a:r>
              <a:rPr lang="ru-RU" dirty="0" smtClean="0"/>
              <a:t>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В течение 3-5 суток после сильного снегопада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Оттепель после мороза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Сильный ветер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Весной с 12 до 18 часов</a:t>
            </a:r>
          </a:p>
          <a:p>
            <a:endParaRPr lang="be-BY" dirty="0"/>
          </a:p>
        </p:txBody>
      </p:sp>
      <p:sp>
        <p:nvSpPr>
          <p:cNvPr id="6" name="TextBox 5"/>
          <p:cNvSpPr txBox="1"/>
          <p:nvPr/>
        </p:nvSpPr>
        <p:spPr>
          <a:xfrm>
            <a:off x="4714876" y="928670"/>
            <a:ext cx="3500462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/>
              <a:t>Признаки лавиноопасности</a:t>
            </a:r>
            <a:r>
              <a:rPr lang="ru-RU" dirty="0" smtClean="0"/>
              <a:t>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Крутизна склона от 20 до 50 градусов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Отсутствие древесной и кустарниковой растительности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Признаки ранее сходивших лавин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«Катышки»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Снежные карнизы и гребни</a:t>
            </a:r>
          </a:p>
          <a:p>
            <a:endParaRPr lang="be-BY" dirty="0"/>
          </a:p>
        </p:txBody>
      </p:sp>
      <p:pic>
        <p:nvPicPr>
          <p:cNvPr id="7" name="Picture 6" descr="призна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2786082" cy="3430150"/>
          </a:xfrm>
          <a:prstGeom prst="rect">
            <a:avLst/>
          </a:prstGeom>
          <a:noFill/>
        </p:spPr>
      </p:pic>
      <p:pic>
        <p:nvPicPr>
          <p:cNvPr id="8" name="Picture 7" descr="снежн карниз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2928958" cy="2653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2664" y="214290"/>
            <a:ext cx="35718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Лавина настигла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142984"/>
            <a:ext cx="4429156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Избавься от всего, что может служить «парусом» (лыжи, доска, палки)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Не сопротивляйся лавине, а попробуй «выплыть» на поверхность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При замедлении хода сгруппируйся закрыв рот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smtClean="0"/>
              <a:t>После остановки определи верх и начинай освобождать пространство, не вытягивая ноги.</a:t>
            </a:r>
          </a:p>
          <a:p>
            <a:endParaRPr lang="be-BY" dirty="0"/>
          </a:p>
        </p:txBody>
      </p:sp>
      <p:pic>
        <p:nvPicPr>
          <p:cNvPr id="6" name="Picture 4" descr="{283401A6-149E-4DA1-8397-C28B6176D8D7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57166"/>
            <a:ext cx="2589495" cy="2074666"/>
          </a:xfrm>
          <a:prstGeom prst="rect">
            <a:avLst/>
          </a:prstGeom>
          <a:noFill/>
        </p:spPr>
      </p:pic>
      <p:pic>
        <p:nvPicPr>
          <p:cNvPr id="7" name="Picture 6" descr="{A9A511B7-D422-4CF7-AE7C-4B7ED5F4B3F7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428868"/>
            <a:ext cx="2592387" cy="2076450"/>
          </a:xfrm>
          <a:prstGeom prst="rect">
            <a:avLst/>
          </a:prstGeom>
          <a:noFill/>
        </p:spPr>
      </p:pic>
      <p:pic>
        <p:nvPicPr>
          <p:cNvPr id="8" name="Picture 5" descr="{B9237126-5EF5-420B-9872-06144768B473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500570"/>
            <a:ext cx="258637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b4b870e531ee68a38014321c2676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576262"/>
            <a:ext cx="8572500" cy="57054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477" y="500043"/>
            <a:ext cx="8797046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8763831" cy="54884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7036"/>
            <a:ext cx="9144000" cy="64839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3327"/>
            <a:ext cx="9144000" cy="603134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a00d83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275" y="928670"/>
            <a:ext cx="8862641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4814971_win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0125" y="3571876"/>
            <a:ext cx="4333875" cy="3105150"/>
          </a:xfrm>
          <a:prstGeom prst="rect">
            <a:avLst/>
          </a:prstGeom>
        </p:spPr>
      </p:pic>
      <p:pic>
        <p:nvPicPr>
          <p:cNvPr id="5" name="Рисунок 4" descr="1296643936_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62500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500042"/>
            <a:ext cx="81439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Шквальные бури</a:t>
            </a:r>
            <a:r>
              <a:rPr lang="ru-RU" dirty="0" smtClean="0"/>
              <a:t> начинаются внезапно и так же быстро оканчиваются. Их действия характеризуются огромной разрушительной силой. Эти бури распространены повсеместно на европейской части России, как на море, так и на суше.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Пыльные </a:t>
            </a:r>
            <a:r>
              <a:rPr lang="ru-RU" b="1" dirty="0">
                <a:solidFill>
                  <a:schemeClr val="bg1"/>
                </a:solidFill>
              </a:rPr>
              <a:t>(песчаные) бури</a:t>
            </a:r>
            <a:r>
              <a:rPr lang="ru-RU" dirty="0"/>
              <a:t> сопровождаются переносом большого количества частиц почвы и песка. Они возникают в пустынях, полупустынях и распаханных степях и способны перенести миллионы тонн пыли на сотни и даже тысячи километров. Подобные бури случаются в основном летом, иногда весной и в бесснежные </a:t>
            </a:r>
            <a:r>
              <a:rPr lang="ru-RU" dirty="0" smtClean="0"/>
              <a:t>зимы. Мельчайшая </a:t>
            </a:r>
            <a:r>
              <a:rPr lang="ru-RU" dirty="0"/>
              <a:t>пыль забивает горло, слепит глаза, забирается под одежду. Ветер налетает неожиданно, высокая темная стена, надвигаясь с севера, гасит солнце, обрушивает на поселения лавины песка и пыли.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Беспыльные </a:t>
            </a:r>
            <a:r>
              <a:rPr lang="ru-RU" b="1" dirty="0">
                <a:solidFill>
                  <a:schemeClr val="bg1"/>
                </a:solidFill>
              </a:rPr>
              <a:t>бури</a:t>
            </a:r>
            <a:r>
              <a:rPr lang="ru-RU" dirty="0"/>
              <a:t> характеризуются отсутствием пыли в воздухе и сравнительно меньшими масштабами разрушений и ущерба. Однако по пути своего движения они могут превращаться в пыльную или снежную </a:t>
            </a:r>
            <a:r>
              <a:rPr lang="ru-RU" dirty="0" smtClean="0"/>
              <a:t>бурю.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Снежные </a:t>
            </a:r>
            <a:r>
              <a:rPr lang="ru-RU" b="1" dirty="0">
                <a:solidFill>
                  <a:schemeClr val="bg1"/>
                </a:solidFill>
              </a:rPr>
              <a:t>бури</a:t>
            </a:r>
            <a:r>
              <a:rPr lang="ru-RU" dirty="0"/>
              <a:t> характеризуются большой скоростью ветра и перемещением по воздуху огромных масс снега. Продолжительность таких бурь колеблется от нескольких часов до нескольких суток.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357166"/>
            <a:ext cx="3200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Пыльные бури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928670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Пыльные бури </a:t>
            </a:r>
            <a:r>
              <a:rPr lang="ru-RU" dirty="0"/>
              <a:t>— это атмосферные возмущения, при которых в воздух вздымается огромное количество пыли, перенесенной на значительные расстояния. Термин «песчаная буря» — это, собственно говоря, синоним. При каждой пыльной буре в воздухе носится </a:t>
            </a:r>
            <a:r>
              <a:rPr lang="ru-RU" dirty="0" smtClean="0"/>
              <a:t>большое </a:t>
            </a:r>
            <a:r>
              <a:rPr lang="ru-RU" dirty="0"/>
              <a:t>количество песка. </a:t>
            </a:r>
            <a:r>
              <a:rPr lang="ru-RU" dirty="0" smtClean="0"/>
              <a:t>Песок  лежит </a:t>
            </a:r>
            <a:r>
              <a:rPr lang="ru-RU" dirty="0"/>
              <a:t>ближе к земле, в нескольких метрах от нее, выше поднимаются лишь более мелкие частицы. В сравнении с землетрясениями или </a:t>
            </a:r>
            <a:r>
              <a:rPr lang="ru-RU" dirty="0" smtClean="0"/>
              <a:t>тропическими </a:t>
            </a:r>
            <a:r>
              <a:rPr lang="ru-RU" dirty="0"/>
              <a:t>циклонами пыльные бури не представляют, по сути, столь катастрофических явлений, </a:t>
            </a:r>
            <a:r>
              <a:rPr lang="ru-RU" dirty="0" smtClean="0"/>
              <a:t>однако </a:t>
            </a:r>
            <a:r>
              <a:rPr lang="ru-RU" dirty="0"/>
              <a:t>их воздействие может оказаться весьма неприятным, а иногда и роковым.</a:t>
            </a:r>
            <a:endParaRPr lang="be-BY" dirty="0"/>
          </a:p>
          <a:p>
            <a:endParaRPr lang="be-BY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81026"/>
            <a:ext cx="8759842" cy="583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621508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США</a:t>
            </a:r>
            <a:endParaRPr lang="be-BY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958" y="428604"/>
            <a:ext cx="8551182" cy="5715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20" y="621508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Австралия</a:t>
            </a:r>
            <a:endParaRPr lang="be-BY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1H89uvBvLWSt8wHYH5G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427" y="785794"/>
            <a:ext cx="8863605" cy="4786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5643578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Китай</a:t>
            </a:r>
            <a:endParaRPr lang="be-B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214290"/>
            <a:ext cx="63812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Возникновение пыльной бури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714356"/>
            <a:ext cx="81439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Клин холодного </a:t>
            </a:r>
            <a:r>
              <a:rPr lang="ru-RU" dirty="0"/>
              <a:t>воздуха вторгается под слой теплого. Быстро перемещаясь и обладая значительной </a:t>
            </a:r>
            <a:r>
              <a:rPr lang="ru-RU" dirty="0" smtClean="0"/>
              <a:t>турбулентностью</a:t>
            </a:r>
            <a:r>
              <a:rPr lang="ru-RU" dirty="0"/>
              <a:t>, он эродирует почву, и в воздух поднимается много твердых частиц. Они </a:t>
            </a:r>
            <a:r>
              <a:rPr lang="ru-RU" dirty="0" smtClean="0"/>
              <a:t>осаждаются </a:t>
            </a:r>
            <a:r>
              <a:rPr lang="ru-RU" dirty="0"/>
              <a:t>на расстоянии многих километров. Вслед за выпадением пыли обычно сразу же начинает идти дождь.</a:t>
            </a:r>
            <a:endParaRPr lang="be-BY" dirty="0"/>
          </a:p>
          <a:p>
            <a:r>
              <a:rPr lang="ru-RU" dirty="0"/>
              <a:t>В сказаниях и легендах обитателей </a:t>
            </a:r>
            <a:r>
              <a:rPr lang="ru-RU" dirty="0" smtClean="0"/>
              <a:t>аравийских</a:t>
            </a:r>
            <a:r>
              <a:rPr lang="ru-RU" dirty="0"/>
              <a:t>, африканских и среднеазиатских пустынь часто повествуется о караванах, селениях, городах и армиях, засыпанных песками </a:t>
            </a:r>
            <a:r>
              <a:rPr lang="ru-RU" dirty="0" smtClean="0"/>
              <a:t>пустыни</a:t>
            </a:r>
            <a:r>
              <a:rPr lang="ru-RU" dirty="0"/>
              <a:t>. Геродот описывает, как армия персов в Ливийской пустыне на половине пути была засыпана песчаной бурей.</a:t>
            </a:r>
            <a:endParaRPr lang="be-BY" dirty="0"/>
          </a:p>
          <a:p>
            <a:r>
              <a:rPr lang="ru-RU" dirty="0"/>
              <a:t>Одинокие путники или караваны в пустыне могли быть засыпаны во время пыльных бурь. Правда и то, что при пыльных бурях бывают эродированы миллионы тонн почвы и, наоборот, огромные площади полей и пастбищ </a:t>
            </a:r>
            <a:r>
              <a:rPr lang="ru-RU" dirty="0" smtClean="0"/>
              <a:t>оказываются </a:t>
            </a:r>
            <a:r>
              <a:rPr lang="ru-RU" dirty="0"/>
              <a:t>занесенными бесплодной пылью.</a:t>
            </a:r>
            <a:endParaRPr lang="be-BY" dirty="0"/>
          </a:p>
          <a:p>
            <a:r>
              <a:rPr lang="ru-RU" dirty="0"/>
              <a:t>Пыльные бури вызывают удушье и приводят к болезням, от них в значительной мере страдают приборы и любая техника. Пыльные бури могут разносить опасных паразитов, </a:t>
            </a:r>
            <a:r>
              <a:rPr lang="ru-RU" dirty="0" smtClean="0"/>
              <a:t>которые </a:t>
            </a:r>
            <a:r>
              <a:rPr lang="ru-RU" dirty="0"/>
              <a:t>являются причиной тяжелого заболевания, именуемого болотной лихорадкой.</a:t>
            </a:r>
            <a:endParaRPr lang="be-BY" dirty="0"/>
          </a:p>
          <a:p>
            <a:r>
              <a:rPr lang="ru-RU" dirty="0"/>
              <a:t>Таково отрицательное воздействие пыльных бурь, а некоторые из них могут стать </a:t>
            </a:r>
            <a:r>
              <a:rPr lang="ru-RU" dirty="0" smtClean="0"/>
              <a:t>настоящими </a:t>
            </a:r>
            <a:r>
              <a:rPr lang="ru-RU" dirty="0"/>
              <a:t>катастрофами.</a:t>
            </a:r>
            <a:endParaRPr lang="be-BY" dirty="0"/>
          </a:p>
          <a:p>
            <a:endParaRPr lang="be-BY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r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8215370" cy="6161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628652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Хартум, Судан</a:t>
            </a:r>
            <a:endParaRPr lang="be-BY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D3B3604-6DF5-426F-BBE4-81F11EB957CA}"/>
</file>

<file path=customXml/itemProps2.xml><?xml version="1.0" encoding="utf-8"?>
<ds:datastoreItem xmlns:ds="http://schemas.openxmlformats.org/officeDocument/2006/customXml" ds:itemID="{02ABA06E-AC72-439C-849D-1831F304F077}"/>
</file>

<file path=customXml/itemProps3.xml><?xml version="1.0" encoding="utf-8"?>
<ds:datastoreItem xmlns:ds="http://schemas.openxmlformats.org/officeDocument/2006/customXml" ds:itemID="{43FD8C6C-2C3D-42D0-A1BD-831AF1F60A52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1053</Words>
  <Application>Microsoft Office PowerPoint</Application>
  <PresentationFormat>Экран (4:3)</PresentationFormat>
  <Paragraphs>73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</dc:creator>
  <cp:lastModifiedBy>XTreme</cp:lastModifiedBy>
  <cp:revision>21</cp:revision>
  <dcterms:created xsi:type="dcterms:W3CDTF">2012-01-12T17:50:13Z</dcterms:created>
  <dcterms:modified xsi:type="dcterms:W3CDTF">2013-05-27T21:27:44Z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